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Playfair Displ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layfairDisplay-bold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regular.fntdata"/><Relationship Id="rId17" Type="http://schemas.openxmlformats.org/officeDocument/2006/relationships/slide" Target="slides/slide12.xml"/><Relationship Id="rId39" Type="http://schemas.openxmlformats.org/officeDocument/2006/relationships/font" Target="fonts/PlayfairDisplay-boldItalic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6a1e1bcf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6a1e1bcf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6a1e1bcf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6a1e1bcf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6a1e1bcf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6a1e1bcf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6a1e1bcf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6a1e1bcf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6a1e1bcf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6a1e1bcf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6a21e49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6a21e49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6a21e494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6a21e494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6a21e494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6a21e49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6a21e494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6a21e494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6a21e494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6a21e494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6a1e1bcf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6a1e1bcf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6a21e494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6a21e494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6a21e494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6a21e494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6a21e494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6a21e494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6a21e494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6a21e494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6a21e494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6a21e494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6a21e494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6a21e494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6a21e494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6a21e494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6a21e494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6a21e494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6a21e494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6a21e494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6a21e494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6a21e494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6a1e1bcf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6a1e1bcf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6a21e494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6a21e494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6a1e1bcf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6a1e1bcf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6a1e1bcf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6a1e1bcf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6a1e1bcf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6a1e1bcf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6a1e1bcf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6a1e1bcf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6a1e1bcf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6a1e1bcf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6a1e1bcf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6a1e1bcf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원주 6-7주차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170600" y="1693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FA142~(각성뇌파검사-18채널이상)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.사망 X + V058 O (123명)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2)신부전 환자가 맞으면서 뇌사코드 이후에도 기록이 있고 정상적인 경우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5" y="1707700"/>
            <a:ext cx="7315701" cy="3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/>
        </p:nvSpPr>
        <p:spPr>
          <a:xfrm>
            <a:off x="170600" y="1693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FA142~(각성뇌파검사-18채널이상)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.사망 X + V058 O (123명)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3)신부전 환자가 아니면서 뇌사코드 이후에도 기록이 있는 경우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-투석 코드, 신부전 코드도 없고 V005 + V084가 한두번 있는 경우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-뇌사 코드 이후 같은 행이 2~3일 꼴로 반복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/>
        </p:nvSpPr>
        <p:spPr>
          <a:xfrm>
            <a:off x="170600" y="1693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FA142~(각성뇌파검사-18채널이상)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4.사망 X + V058 X  (123명)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1)신부전 환자든 아니든 뇌사코드 이후 계속 같은 상병 코드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5" y="1768250"/>
            <a:ext cx="7152028" cy="306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170600" y="1693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FA142~(각성뇌파검사-18채널이상)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요약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1)뇌사코드 7642명 중, 사망한 경우 6006명은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신부전 환자 여부와 관계 없이 </a:t>
            </a: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일반적인 뇌사자로 보임 (뇌사이후 명세서 기록 부재)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하지만, 수혜자에게 FA142가 기입된 경우도 있기 때문에  신이식 후 사망한 경우 일 수도 있습니다..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또한 투석을 받다가 뇌사 이후 기록이 없는 경우가 많기 때문에 신장 기여자로 보기는 어려울 것 같습니다..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2)뇌사코드 7642명 중, 사망하지 않은 경우 1636명은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수혜자에게 FA142가 기입된 경우 + 실제 뇌사자인 경우 입니다.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이 경우도 마찬가지입니다.. 뇌사 이전 투석을 받은 경우가 많기 때문에 신장 기여자로 보기는 어려울 것 같습니다..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/>
        </p:nvSpPr>
        <p:spPr>
          <a:xfrm>
            <a:off x="170600" y="1693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FA142~(각성뇌파검사-18채널이상)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추가 검토 사항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1)사망 여부와 상관 없이 투석 기록이 있는 경우는 신장 기여자 X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-&gt; 이 경우의 N수를 확인하고, 이 경우를 제외하고 데이터를 봐야함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2)사망 하지 않은 환자들 중, 뇌사 이후 같은 행이 계속 기입되는 경우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-&gt; 해당 환자들의 약제 코드를 볼 필요가 있음.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3)투석 코드가 c가 기입된 청구번호의 주변에 소수 기입된 경우가 많음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-&gt; 죽기 직전 신장이 안좋아져 투석하는 경우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-&gt;그래서, FA142가 있던 청구번호의 행에 투석코드가 많이 기입됬었음.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/>
        </p:nvSpPr>
        <p:spPr>
          <a:xfrm>
            <a:off x="170600" y="1693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대상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V084 or R3280 데이터 셋 추가 -&gt; 4239명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-&gt; 대부분 기존의 데이터와 중복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V084 or R3280을 추가한 데이터 셋으로 이식 건수 최종 확인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-&gt; 18905건 (18842 +</a:t>
            </a: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63</a:t>
            </a: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건)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-&gt; 18646명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/>
        </p:nvSpPr>
        <p:spPr>
          <a:xfrm>
            <a:off x="170600" y="1693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대상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18645명 중,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-&gt; 3명이 3번 이식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-&gt; 210명이 2번 이식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 (259명 중, 49명은 이식 날짜가 같음 -&gt; 한번 이식)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 (결과적으로 210명이 2번 이식)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총 대상 18637명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이 중, 2005년 이후 R3280이 기입된 대상 수 -&gt; 16821명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/>
        </p:nvSpPr>
        <p:spPr>
          <a:xfrm>
            <a:off x="170600" y="1693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대상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KONOS와 비교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00" y="1190275"/>
            <a:ext cx="5152599" cy="34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/>
        </p:nvSpPr>
        <p:spPr>
          <a:xfrm>
            <a:off x="5395975" y="1832325"/>
            <a:ext cx="1955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빨강 : KNOS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초록 : 건보공단 DB</a:t>
            </a:r>
            <a:endParaRPr/>
          </a:p>
        </p:txBody>
      </p:sp>
      <p:sp>
        <p:nvSpPr>
          <p:cNvPr id="172" name="Google Shape;172;p29"/>
          <p:cNvSpPr/>
          <p:nvPr/>
        </p:nvSpPr>
        <p:spPr>
          <a:xfrm>
            <a:off x="973875" y="3037050"/>
            <a:ext cx="1067700" cy="67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/>
        </p:nvSpPr>
        <p:spPr>
          <a:xfrm>
            <a:off x="170600" y="1693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대상 (18637명)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나이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850" y="1093600"/>
            <a:ext cx="6192550" cy="373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/>
        </p:nvSpPr>
        <p:spPr>
          <a:xfrm>
            <a:off x="170600" y="1693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대상 </a:t>
            </a: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(18637명)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소득분위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25" y="1262428"/>
            <a:ext cx="5912101" cy="364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311700" y="1411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FA142~(각성뇌파검사-18채널이상)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T30(진료내역서, 2002~2016)에서 FA142코드를 가진 자 -&gt; 7642명 (사망=6006)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T30(진료내역서, 2002~2016)에서 R3280코드를 가진 자 -&gt; 18577명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ko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2677250" y="1738475"/>
            <a:ext cx="2099100" cy="1796400"/>
          </a:xfrm>
          <a:prstGeom prst="ellipse">
            <a:avLst/>
          </a:prstGeom>
          <a:noFill/>
          <a:ln cap="flat" cmpd="sng" w="9525">
            <a:solidFill>
              <a:srgbClr val="5E69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3830550" y="1738475"/>
            <a:ext cx="2099100" cy="1796400"/>
          </a:xfrm>
          <a:prstGeom prst="ellipse">
            <a:avLst/>
          </a:prstGeom>
          <a:noFill/>
          <a:ln cap="flat" cmpd="sng" w="9525">
            <a:solidFill>
              <a:srgbClr val="5E69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3291325" y="2512200"/>
            <a:ext cx="2099100" cy="1796400"/>
          </a:xfrm>
          <a:prstGeom prst="ellipse">
            <a:avLst/>
          </a:prstGeom>
          <a:noFill/>
          <a:ln cap="flat" cmpd="sng" w="9525">
            <a:solidFill>
              <a:srgbClr val="5E69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1968050" y="1876800"/>
            <a:ext cx="7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FA142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6025450" y="1947325"/>
            <a:ext cx="7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R3280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3471325" y="3104450"/>
            <a:ext cx="59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5997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4092225" y="2751675"/>
            <a:ext cx="55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109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4092225" y="2144900"/>
            <a:ext cx="59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127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/>
        </p:nvSpPr>
        <p:spPr>
          <a:xfrm>
            <a:off x="170600" y="1693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대상 </a:t>
            </a: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(16821명)</a:t>
            </a: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성별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50" y="1139800"/>
            <a:ext cx="5623551" cy="3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/>
        </p:nvSpPr>
        <p:spPr>
          <a:xfrm>
            <a:off x="170600" y="1693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대상 (16821명)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신성적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기저 투석 여부 기준 1 :  </a:t>
            </a: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N18/N19의 상병코드 + 투석처치코드 (행위코드)or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N18/N19의 상병코드 + 투석 산정 특례 코드 or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N18/N19의 상병코드 + 복막투석액 코드(주성분코드, 175개)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기저 투석 여부 기준 2: </a:t>
            </a:r>
            <a:endParaRPr sz="18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V001,V003이  수술 이전 3달 이상의 기간을 가지고 기입된 경우(기존 프로토콜)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-&gt; 기준 1, 2를 모두 사용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/>
        </p:nvSpPr>
        <p:spPr>
          <a:xfrm>
            <a:off x="170600" y="1693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대상 (16821명)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신성적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혈액의 경우</a:t>
            </a:r>
            <a:endParaRPr sz="18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1)R3280이 기입되기 전의 Data set에서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max(V001의 마지막 기입날, 처치코드의 마지막 기입날)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마지막min(V001의 처음 기입 날, 처치코드의 처음 기입날) &gt;=90인 경우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-&gt; 기저 투석 여부가 혈액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/>
        </p:nvSpPr>
        <p:spPr>
          <a:xfrm>
            <a:off x="170600" y="1693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대상 (16821명) 기저투석 기준 1,2를 모두사용한 경우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신성적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35"/>
          <p:cNvSpPr/>
          <p:nvPr/>
        </p:nvSpPr>
        <p:spPr>
          <a:xfrm>
            <a:off x="1467300" y="1073200"/>
            <a:ext cx="3104700" cy="2825400"/>
          </a:xfrm>
          <a:prstGeom prst="ellipse">
            <a:avLst/>
          </a:prstGeom>
          <a:noFill/>
          <a:ln cap="flat" cmpd="sng" w="9525">
            <a:solidFill>
              <a:srgbClr val="5E69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5"/>
          <p:cNvSpPr/>
          <p:nvPr/>
        </p:nvSpPr>
        <p:spPr>
          <a:xfrm>
            <a:off x="3393750" y="1073200"/>
            <a:ext cx="3104700" cy="2825400"/>
          </a:xfrm>
          <a:prstGeom prst="ellipse">
            <a:avLst/>
          </a:prstGeom>
          <a:noFill/>
          <a:ln cap="flat" cmpd="sng" w="9525">
            <a:solidFill>
              <a:srgbClr val="5E69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5"/>
          <p:cNvSpPr txBox="1"/>
          <p:nvPr/>
        </p:nvSpPr>
        <p:spPr>
          <a:xfrm>
            <a:off x="2264825" y="751000"/>
            <a:ext cx="1865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혈액투석(V001)</a:t>
            </a:r>
            <a:endParaRPr/>
          </a:p>
        </p:txBody>
      </p:sp>
      <p:sp>
        <p:nvSpPr>
          <p:cNvPr id="209" name="Google Shape;209;p35"/>
          <p:cNvSpPr txBox="1"/>
          <p:nvPr/>
        </p:nvSpPr>
        <p:spPr>
          <a:xfrm>
            <a:off x="4221775" y="751000"/>
            <a:ext cx="1865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복막투석(V003</a:t>
            </a:r>
            <a:r>
              <a:rPr lang="ko"/>
              <a:t>)</a:t>
            </a:r>
            <a:endParaRPr/>
          </a:p>
        </p:txBody>
      </p:sp>
      <p:sp>
        <p:nvSpPr>
          <p:cNvPr id="210" name="Google Shape;210;p35"/>
          <p:cNvSpPr txBox="1"/>
          <p:nvPr/>
        </p:nvSpPr>
        <p:spPr>
          <a:xfrm>
            <a:off x="2450400" y="2324800"/>
            <a:ext cx="1138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7851명</a:t>
            </a:r>
            <a:endParaRPr/>
          </a:p>
        </p:txBody>
      </p:sp>
      <p:sp>
        <p:nvSpPr>
          <p:cNvPr id="211" name="Google Shape;211;p35"/>
          <p:cNvSpPr txBox="1"/>
          <p:nvPr/>
        </p:nvSpPr>
        <p:spPr>
          <a:xfrm>
            <a:off x="3588900" y="2301100"/>
            <a:ext cx="9327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2039명</a:t>
            </a:r>
            <a:endParaRPr/>
          </a:p>
        </p:txBody>
      </p:sp>
      <p:sp>
        <p:nvSpPr>
          <p:cNvPr id="212" name="Google Shape;212;p35"/>
          <p:cNvSpPr txBox="1"/>
          <p:nvPr/>
        </p:nvSpPr>
        <p:spPr>
          <a:xfrm>
            <a:off x="4868725" y="2307100"/>
            <a:ext cx="11385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1879명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311700" y="158975"/>
            <a:ext cx="8520600" cy="4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기저 투석 여부 기준 2만 사용한 경우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6"/>
          <p:cNvSpPr/>
          <p:nvPr/>
        </p:nvSpPr>
        <p:spPr>
          <a:xfrm>
            <a:off x="1467300" y="1073200"/>
            <a:ext cx="3104700" cy="2825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6"/>
          <p:cNvSpPr/>
          <p:nvPr/>
        </p:nvSpPr>
        <p:spPr>
          <a:xfrm>
            <a:off x="3393750" y="1073200"/>
            <a:ext cx="3104700" cy="2825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6"/>
          <p:cNvSpPr txBox="1"/>
          <p:nvPr/>
        </p:nvSpPr>
        <p:spPr>
          <a:xfrm>
            <a:off x="2266825" y="722750"/>
            <a:ext cx="17412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혈액 투석(V001)</a:t>
            </a:r>
            <a:endParaRPr/>
          </a:p>
        </p:txBody>
      </p:sp>
      <p:sp>
        <p:nvSpPr>
          <p:cNvPr id="221" name="Google Shape;221;p36"/>
          <p:cNvSpPr txBox="1"/>
          <p:nvPr/>
        </p:nvSpPr>
        <p:spPr>
          <a:xfrm>
            <a:off x="4335650" y="722750"/>
            <a:ext cx="17412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복막 투석(V003)</a:t>
            </a:r>
            <a:endParaRPr/>
          </a:p>
        </p:txBody>
      </p:sp>
      <p:sp>
        <p:nvSpPr>
          <p:cNvPr id="222" name="Google Shape;222;p36"/>
          <p:cNvSpPr txBox="1"/>
          <p:nvPr/>
        </p:nvSpPr>
        <p:spPr>
          <a:xfrm>
            <a:off x="2266825" y="2172275"/>
            <a:ext cx="17412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7775명</a:t>
            </a:r>
            <a:endParaRPr/>
          </a:p>
        </p:txBody>
      </p:sp>
      <p:sp>
        <p:nvSpPr>
          <p:cNvPr id="223" name="Google Shape;223;p36"/>
          <p:cNvSpPr txBox="1"/>
          <p:nvPr/>
        </p:nvSpPr>
        <p:spPr>
          <a:xfrm>
            <a:off x="3701400" y="2172275"/>
            <a:ext cx="1226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2020명</a:t>
            </a:r>
            <a:endParaRPr/>
          </a:p>
        </p:txBody>
      </p:sp>
      <p:sp>
        <p:nvSpPr>
          <p:cNvPr id="224" name="Google Shape;224;p36"/>
          <p:cNvSpPr/>
          <p:nvPr/>
        </p:nvSpPr>
        <p:spPr>
          <a:xfrm>
            <a:off x="470900" y="715650"/>
            <a:ext cx="7851900" cy="3712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6"/>
          <p:cNvSpPr txBox="1"/>
          <p:nvPr/>
        </p:nvSpPr>
        <p:spPr>
          <a:xfrm>
            <a:off x="6220100" y="3635700"/>
            <a:ext cx="194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기저 투석 X : 4970</a:t>
            </a:r>
            <a:endParaRPr/>
          </a:p>
        </p:txBody>
      </p:sp>
      <p:sp>
        <p:nvSpPr>
          <p:cNvPr id="226" name="Google Shape;226;p36"/>
          <p:cNvSpPr txBox="1"/>
          <p:nvPr/>
        </p:nvSpPr>
        <p:spPr>
          <a:xfrm>
            <a:off x="4927800" y="2172275"/>
            <a:ext cx="1226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1854명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/>
        </p:nvSpPr>
        <p:spPr>
          <a:xfrm>
            <a:off x="170600" y="1693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대상 (16821명)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신성적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11년 성적 : 70%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625" y="515025"/>
            <a:ext cx="6265149" cy="4317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7"/>
          <p:cNvSpPr/>
          <p:nvPr/>
        </p:nvSpPr>
        <p:spPr>
          <a:xfrm>
            <a:off x="3148925" y="920450"/>
            <a:ext cx="569100" cy="88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175" y="809375"/>
            <a:ext cx="6192475" cy="38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 txBox="1"/>
          <p:nvPr/>
        </p:nvSpPr>
        <p:spPr>
          <a:xfrm>
            <a:off x="170600" y="1693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대상 (16821명)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기저투석 여부에 따른 신성적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38"/>
          <p:cNvSpPr txBox="1"/>
          <p:nvPr/>
        </p:nvSpPr>
        <p:spPr>
          <a:xfrm>
            <a:off x="6600625" y="1102125"/>
            <a:ext cx="1950000" cy="31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빨강 : 기저투석X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파랑 : 혈액투석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초록 : 복막투석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검정 : Both</a:t>
            </a:r>
            <a:endParaRPr/>
          </a:p>
        </p:txBody>
      </p:sp>
      <p:sp>
        <p:nvSpPr>
          <p:cNvPr id="241" name="Google Shape;241;p38"/>
          <p:cNvSpPr/>
          <p:nvPr/>
        </p:nvSpPr>
        <p:spPr>
          <a:xfrm>
            <a:off x="2761375" y="1126350"/>
            <a:ext cx="581400" cy="88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050" y="811475"/>
            <a:ext cx="5429474" cy="4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9"/>
          <p:cNvSpPr txBox="1"/>
          <p:nvPr/>
        </p:nvSpPr>
        <p:spPr>
          <a:xfrm>
            <a:off x="206925" y="252275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대상 (16821명)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자료의 신뢰성을 확인하기 위해 종로구(서울대병원)만 확인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11년 신성적 : 68%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-&gt;단단히 잘못됨.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39"/>
          <p:cNvSpPr/>
          <p:nvPr/>
        </p:nvSpPr>
        <p:spPr>
          <a:xfrm>
            <a:off x="3693925" y="1174800"/>
            <a:ext cx="545100" cy="72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475" y="908350"/>
            <a:ext cx="6451076" cy="387612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0"/>
          <p:cNvSpPr txBox="1"/>
          <p:nvPr/>
        </p:nvSpPr>
        <p:spPr>
          <a:xfrm>
            <a:off x="230100" y="24015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대상 (16821명)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종로구의 기저투석 여부에 따른 신성적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-&gt;단단히 잘못됨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40"/>
          <p:cNvSpPr txBox="1"/>
          <p:nvPr/>
        </p:nvSpPr>
        <p:spPr>
          <a:xfrm>
            <a:off x="6600625" y="1102125"/>
            <a:ext cx="1950000" cy="31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검정 : 기저투석X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파랑 : 혈액투석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초록 : 복막투석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빨강 : Both</a:t>
            </a:r>
            <a:endParaRPr/>
          </a:p>
        </p:txBody>
      </p:sp>
      <p:sp>
        <p:nvSpPr>
          <p:cNvPr id="256" name="Google Shape;256;p40"/>
          <p:cNvSpPr/>
          <p:nvPr/>
        </p:nvSpPr>
        <p:spPr>
          <a:xfrm>
            <a:off x="2107350" y="1102125"/>
            <a:ext cx="545100" cy="72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/>
        </p:nvSpPr>
        <p:spPr>
          <a:xfrm>
            <a:off x="230100" y="24015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대상 (16821명)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R3280의 날과 그 이후 첫 명세서 기입된 날짜의 차이 (많은 수가 5일 이내)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                           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25" y="1320125"/>
            <a:ext cx="5918175" cy="35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1"/>
          <p:cNvSpPr/>
          <p:nvPr/>
        </p:nvSpPr>
        <p:spPr>
          <a:xfrm>
            <a:off x="4868725" y="1501800"/>
            <a:ext cx="5934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1"/>
          <p:cNvSpPr txBox="1"/>
          <p:nvPr/>
        </p:nvSpPr>
        <p:spPr>
          <a:xfrm>
            <a:off x="5801300" y="1441225"/>
            <a:ext cx="28824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수술 이후 최소 2주의 공백은 필요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311700" y="183425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FA142~(각성뇌파검사-18채널이상)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FA142중 R3280이 없는 사람 - &gt;7406명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7406명의 경의 4가지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ko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649125" y="2370675"/>
            <a:ext cx="1778100" cy="1608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2664200" y="2308575"/>
            <a:ext cx="1778100" cy="1608600"/>
          </a:xfrm>
          <a:prstGeom prst="ellipse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4679263" y="2308575"/>
            <a:ext cx="1778100" cy="16086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6694350" y="2370675"/>
            <a:ext cx="1778100" cy="16086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474225" y="1890975"/>
            <a:ext cx="19530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사망 O and V058 O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2726275" y="1890975"/>
            <a:ext cx="19530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2664200" y="1890975"/>
            <a:ext cx="19530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사망 O and V058 X</a:t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4741350" y="1890975"/>
            <a:ext cx="19530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사망 X and V058 O</a:t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6756425" y="1890975"/>
            <a:ext cx="19530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사망 X and V058 X</a:t>
            </a: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6237100" y="4360325"/>
            <a:ext cx="2116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V058 = V005 or V084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1150125" y="2966175"/>
            <a:ext cx="776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320명</a:t>
            </a: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3165200" y="2966175"/>
            <a:ext cx="776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5577</a:t>
            </a:r>
            <a:r>
              <a:rPr lang="ko"/>
              <a:t>명</a:t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5180275" y="2966175"/>
            <a:ext cx="776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123</a:t>
            </a:r>
            <a:r>
              <a:rPr lang="ko"/>
              <a:t>명</a:t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7195350" y="2966175"/>
            <a:ext cx="776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1386</a:t>
            </a:r>
            <a:r>
              <a:rPr lang="ko"/>
              <a:t>명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/>
        </p:nvSpPr>
        <p:spPr>
          <a:xfrm>
            <a:off x="230100" y="24015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논의 사항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1)R3280이 기입된 날이 수술 날짜가 아닐 수 있음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-&gt;수술을 잡은 날에 R3280이 기입될 수 있다 함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2)T60(약제테이블)에  R3280(신이식 수가코드)가 있을 수 있다함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-&gt;건보공단 담당자에게 T30(진료내역서)에서만 R3280을 추출해서 준 건지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-&gt;T60에서도 추출한 건지 문의할 필요성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-&gt;만약, T60에서도 추출했다면 다시 N수를 확인해 봐야 함.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                           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/>
        </p:nvSpPr>
        <p:spPr>
          <a:xfrm>
            <a:off x="170600" y="1693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FA142~(각성뇌파검사-18채널이상)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1.사망 O and  V058 O(320명)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arenR"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V058이 한 두번 나온 경우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 상병 코드에 신부전과 관련된 코드 N18~ 부재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 V005 or V084가 한 두번 정도만 기입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-FA142코드 기입 후 명세서 기록 없음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100" y="3153525"/>
            <a:ext cx="3716325" cy="17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/>
        </p:nvSpPr>
        <p:spPr>
          <a:xfrm>
            <a:off x="170600" y="1693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FA142~(각성뇌파검사-18채널이상)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1.사망 O and V058  O (320명)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2) V058이 다수 나온 경우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 상병 코드에 신부전과 관련된 코드 N18~ 존재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-FA142코드 기입 후 명세서 기록 없음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905" y="2724300"/>
            <a:ext cx="4148825" cy="21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/>
        </p:nvSpPr>
        <p:spPr>
          <a:xfrm>
            <a:off x="170600" y="1693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FA142~(각성뇌파검사-18채널이상)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.사망 O + V058  X (5577명)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 신부전 환자가 아니면서 뇌사코드 이후 명세서 기록이 업는 경우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-투석 코드 또는 신부전 관련 코드는 없음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-뇌사코드 이후 명세서 기록 없음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200" y="2666125"/>
            <a:ext cx="4234921" cy="216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170600" y="1693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FA142~(각성뇌파검사-18채널이상)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.사망 O + V058  X (5577명)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 신부전 환자가 면서 뇌사코드 이후 명세서 기록이 업는 경우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-투석 코드 또는 신부전 관련 코드 있음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-뇌사코드 이후 명세서 기록 없음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481" y="2708625"/>
            <a:ext cx="4289669" cy="21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170600" y="1693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FA142~(각성뇌파검사-18채널이상)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.사망 X + V058 O  (123명)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1)신부전 환자가 맞으면서 뇌사코드 이후에도 기록이 있지만 비정상적인 경우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-뇌사코드 이후 2~3일 간격으로 같은 행이 계속 기입.(상병,산정특례)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2)신부전 환자가 맞으면서 뇌사코드 이후에도 기록이 있고 정상적인 경우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-뇌사코드 이후 일반적인 신부전 환자의 패턴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3)신부전 환자가 아니면서 뇌사코드 이후에도 기록이 있는 경우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-투석 코드, 신부전 코드도 없고 V005 + V084가 한두번 있는 경우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/>
        </p:nvSpPr>
        <p:spPr>
          <a:xfrm>
            <a:off x="170600" y="169300"/>
            <a:ext cx="8520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FA142~(각성뇌파검사-18채널이상)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.사망 X + V058 O  (123명)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1)신부전 환자가 맞으면서 뇌사코드 이후에도 기록이 있지만 비정상적인 경우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5" y="1768250"/>
            <a:ext cx="7152028" cy="306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